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73" r:id="rId3"/>
    <p:sldId id="259" r:id="rId4"/>
    <p:sldId id="283" r:id="rId5"/>
    <p:sldId id="284" r:id="rId6"/>
    <p:sldId id="288" r:id="rId7"/>
    <p:sldId id="289" r:id="rId8"/>
    <p:sldId id="287" r:id="rId9"/>
    <p:sldId id="294" r:id="rId10"/>
    <p:sldId id="278" r:id="rId11"/>
    <p:sldId id="292" r:id="rId12"/>
    <p:sldId id="290" r:id="rId1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8B7"/>
    <a:srgbClr val="A09D79"/>
    <a:srgbClr val="AD5C4D"/>
    <a:srgbClr val="543E35"/>
    <a:srgbClr val="637700"/>
    <a:srgbClr val="FFF4ED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830"/>
  </p:normalViewPr>
  <p:slideViewPr>
    <p:cSldViewPr snapToGrid="0">
      <p:cViewPr varScale="1">
        <p:scale>
          <a:sx n="91" d="100"/>
          <a:sy n="91" d="100"/>
        </p:scale>
        <p:origin x="208" y="88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64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FD913024-4032-4B4F-8680-09D5E08EDB6E}" type="datetimeFigureOut">
              <a:rPr lang="en-GB" smtClean="0"/>
              <a:t>12/03/2024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49E357A0-8177-46BC-BFCE-19D99E3453C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F2AE225E-43E0-7047-8ADB-DD9EBB41B4D0}" type="datetimeFigureOut">
              <a:rPr lang="en-GB" noProof="0" smtClean="0"/>
              <a:t>12/03/2024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GB"/>
            </a:defPPr>
          </a:lstStyle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GB"/>
            </a:def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7C366290-4595-5745-A50F-D5EC13BAC60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58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7C366290-4595-5745-A50F-D5EC13BAC604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729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896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89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lang="en-GB" sz="60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n-GB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 rtlCol="0"/>
          <a:lstStyle>
            <a:lvl1pPr algn="ctr"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 rtlCol="0"/>
          <a:lstStyle>
            <a:lvl1pPr marL="0" indent="0" algn="r">
              <a:buNone/>
              <a:defRPr lang="en-GB" sz="2400" cap="all" baseline="0"/>
            </a:lvl1pPr>
            <a:lvl2pPr marL="457200" indent="0" algn="r">
              <a:buNone/>
              <a:defRPr lang="en-GB" sz="1800">
                <a:latin typeface="+mj-lt"/>
              </a:defRPr>
            </a:lvl2pPr>
            <a:lvl3pPr marL="914400" indent="0" algn="r">
              <a:buNone/>
              <a:defRPr lang="en-GB"/>
            </a:lvl3pPr>
            <a:lvl4pPr marL="1371600" indent="0" algn="r">
              <a:buNone/>
              <a:defRPr lang="en-GB"/>
            </a:lvl4pPr>
            <a:lvl5pPr marL="1828800" indent="0" algn="r">
              <a:buNone/>
              <a:defRPr lang="en-GB"/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rtlCol="0" anchor="b"/>
          <a:lstStyle>
            <a:lvl1pPr>
              <a:defRPr lang="en-GB"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 rtlCol="0"/>
          <a:lstStyle>
            <a:lvl1pPr marL="0" indent="0">
              <a:buNone/>
              <a:defRPr lang="en-GB" sz="2400">
                <a:solidFill>
                  <a:schemeClr val="accent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40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 rtlCol="0"/>
          <a:lstStyle>
            <a:lvl1pPr algn="ctr">
              <a:defRPr lang="en-GB" sz="2400" cap="all" baseline="0">
                <a:latin typeface="Gill Sans Nova" panose="020B0602020104020203" pitchFamily="34" charset="0"/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cap="none" baseline="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/>
            </a:lvl2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rtlCol="0" anchor="b"/>
          <a:lstStyle>
            <a:lvl1pPr algn="ctr">
              <a:defRPr lang="en-GB" sz="60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n-GB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n-GB" sz="320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en-GB" sz="3200"/>
            </a:lvl1pPr>
            <a:lvl2pPr>
              <a:defRPr lang="en-GB" sz="2800"/>
            </a:lvl2pPr>
            <a:lvl3pPr>
              <a:defRPr lang="en-GB" sz="2400"/>
            </a:lvl3pPr>
            <a:lvl4pPr>
              <a:defRPr lang="en-GB" sz="2000"/>
            </a:lvl4pPr>
            <a:lvl5pPr>
              <a:defRPr lang="en-GB" sz="2000"/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GB" sz="1400">
                <a:solidFill>
                  <a:schemeClr val="tx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GB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 dirty="0"/>
              <a:t>The Early Middle Ages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 dirty="0"/>
              <a:t>Week-5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78135-3F5C-BB53-0082-12295679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agenda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14883AB6-E6D8-70A9-3CCB-61E120FC6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201928"/>
              </p:ext>
            </p:extLst>
          </p:nvPr>
        </p:nvGraphicFramePr>
        <p:xfrm>
          <a:off x="7791450" y="1169988"/>
          <a:ext cx="4132263" cy="4838913"/>
        </p:xfrm>
        <a:graphic>
          <a:graphicData uri="http://schemas.openxmlformats.org/drawingml/2006/table">
            <a:tbl>
              <a:tblPr firstRow="1" bandRow="1"/>
              <a:tblGrid>
                <a:gridCol w="4132263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755631">
                <a:tc>
                  <a:txBody>
                    <a:bodyPr/>
                    <a:lstStyle>
                      <a:defPPr>
                        <a:defRPr lang="en-GB"/>
                      </a:def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GB"/>
                      </a:pPr>
                      <a:r>
                        <a:rPr lang="en-US" sz="2400" dirty="0">
                          <a:latin typeface="+mn-lt"/>
                          <a:cs typeface="Gill Sans Light" panose="020B0302020104020203" pitchFamily="34" charset="-79"/>
                        </a:rPr>
                        <a:t>NORMAN CONQUEST</a:t>
                      </a:r>
                      <a:endParaRPr lang="en-GB" sz="24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algn="r" rtl="0"/>
                      <a:endParaRPr lang="en-GB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1054249">
                <a:tc>
                  <a:txBody>
                    <a:bodyPr/>
                    <a:lstStyle>
                      <a:defPPr>
                        <a:defRPr lang="en-GB"/>
                      </a:def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GB"/>
                      </a:pPr>
                      <a:r>
                        <a:rPr lang="en-US" sz="2400" dirty="0">
                          <a:latin typeface="+mn-lt"/>
                          <a:cs typeface="Gill Sans Light" panose="020B0302020104020203" pitchFamily="34" charset="-79"/>
                        </a:rPr>
                        <a:t>FEUDALISM</a:t>
                      </a:r>
                      <a:endParaRPr lang="en-GB" sz="24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marL="0" algn="r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1075765">
                <a:tc>
                  <a:txBody>
                    <a:bodyPr/>
                    <a:lstStyle>
                      <a:defPPr>
                        <a:defRPr lang="en-GB"/>
                      </a:def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GB"/>
                      </a:pPr>
                      <a:r>
                        <a:rPr lang="en-US" sz="2400" dirty="0">
                          <a:latin typeface="+mn-lt"/>
                          <a:cs typeface="Gill Sans Light" panose="020B0302020104020203" pitchFamily="34" charset="-79"/>
                        </a:rPr>
                        <a:t>KINGSHIP</a:t>
                      </a:r>
                      <a:endParaRPr lang="en-GB" sz="24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marL="0" algn="r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1032734">
                <a:tc>
                  <a:txBody>
                    <a:bodyPr/>
                    <a:lstStyle>
                      <a:defPPr>
                        <a:defRPr lang="en-GB"/>
                      </a:def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GB"/>
                      </a:pPr>
                      <a:r>
                        <a:rPr lang="en-US" sz="2400" dirty="0">
                          <a:latin typeface="+mn-lt"/>
                          <a:cs typeface="Gill Sans Light" panose="020B0302020104020203" pitchFamily="34" charset="-79"/>
                        </a:rPr>
                        <a:t>MAGNA CARTA</a:t>
                      </a:r>
                      <a:endParaRPr lang="en-GB" sz="24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marL="0" algn="r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920534">
                <a:tc>
                  <a:txBody>
                    <a:bodyPr/>
                    <a:lstStyle>
                      <a:defPPr>
                        <a:defRPr lang="en-GB"/>
                      </a:def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GB"/>
                      </a:pPr>
                      <a:endParaRPr lang="en-GB" sz="24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marL="0" algn="r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13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6502620" cy="676656"/>
          </a:xfrm>
        </p:spPr>
        <p:txBody>
          <a:bodyPr rtlCol="0" anchor="b">
            <a:normAutofit/>
          </a:bodyPr>
          <a:lstStyle>
            <a:defPPr>
              <a:defRPr lang="en-GB"/>
            </a:defPPr>
          </a:lstStyle>
          <a:p>
            <a:pPr rtl="0"/>
            <a:r>
              <a:rPr lang="en-US" sz="4100"/>
              <a:t>The Norman Conquest</a:t>
            </a:r>
            <a:endParaRPr lang="en-GB" sz="410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4C89AC3-3D7A-65BB-C3F4-2B1CB19E7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defPPr>
              <a:defRPr lang="en-GB"/>
            </a:defPPr>
          </a:lstStyle>
          <a:p>
            <a:pPr rtl="0">
              <a:spcAft>
                <a:spcPts val="600"/>
              </a:spcAft>
            </a:pPr>
            <a:r>
              <a:rPr lang="tr-TR" b="0" i="0">
                <a:effectLst/>
              </a:rPr>
              <a:t>Battle of </a:t>
            </a:r>
            <a:r>
              <a:rPr lang="tr-TR" b="0" i="0" err="1">
                <a:effectLst/>
              </a:rPr>
              <a:t>Hasting</a:t>
            </a:r>
            <a:r>
              <a:rPr lang="tr-TR"/>
              <a:t>- 1066</a:t>
            </a:r>
          </a:p>
          <a:p>
            <a:pPr rtl="0">
              <a:spcAft>
                <a:spcPts val="600"/>
              </a:spcAft>
            </a:pPr>
            <a:r>
              <a:rPr lang="tr-TR" b="0" i="0" err="1">
                <a:effectLst/>
              </a:rPr>
              <a:t>Her</a:t>
            </a:r>
            <a:r>
              <a:rPr lang="tr-TR" err="1"/>
              <a:t>old</a:t>
            </a:r>
            <a:r>
              <a:rPr lang="tr-TR"/>
              <a:t> II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against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Danes</a:t>
            </a:r>
            <a:r>
              <a:rPr lang="tr-TR"/>
              <a:t> (</a:t>
            </a:r>
            <a:r>
              <a:rPr lang="tr-TR" err="1"/>
              <a:t>Vikings</a:t>
            </a:r>
            <a:r>
              <a:rPr lang="tr-TR"/>
              <a:t>), </a:t>
            </a:r>
            <a:r>
              <a:rPr lang="tr-TR" err="1"/>
              <a:t>then</a:t>
            </a:r>
            <a:r>
              <a:rPr lang="tr-TR"/>
              <a:t> William </a:t>
            </a:r>
            <a:r>
              <a:rPr lang="tr-TR" err="1"/>
              <a:t>the</a:t>
            </a:r>
            <a:r>
              <a:rPr lang="tr-TR"/>
              <a:t> Conqueror </a:t>
            </a:r>
            <a:r>
              <a:rPr lang="tr-TR" err="1"/>
              <a:t>invaded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Britain.</a:t>
            </a:r>
          </a:p>
          <a:p>
            <a:pPr rtl="0">
              <a:spcAft>
                <a:spcPts val="600"/>
              </a:spcAft>
            </a:pPr>
            <a:r>
              <a:rPr lang="tr-TR" err="1"/>
              <a:t>Herold</a:t>
            </a:r>
            <a:r>
              <a:rPr lang="tr-TR"/>
              <a:t>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killed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his </a:t>
            </a:r>
            <a:r>
              <a:rPr lang="tr-TR" err="1"/>
              <a:t>army</a:t>
            </a:r>
            <a:r>
              <a:rPr lang="tr-TR"/>
              <a:t>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defeated</a:t>
            </a:r>
            <a:r>
              <a:rPr lang="tr-TR"/>
              <a:t>. </a:t>
            </a:r>
            <a:r>
              <a:rPr lang="tr-TR" err="1"/>
              <a:t>Following</a:t>
            </a:r>
            <a:r>
              <a:rPr lang="tr-TR"/>
              <a:t> </a:t>
            </a:r>
            <a:r>
              <a:rPr lang="tr-TR" err="1"/>
              <a:t>this</a:t>
            </a:r>
            <a:r>
              <a:rPr lang="tr-TR"/>
              <a:t>, </a:t>
            </a:r>
            <a:r>
              <a:rPr lang="tr-TR" b="0" i="0">
                <a:effectLst/>
              </a:rPr>
              <a:t>William </a:t>
            </a:r>
            <a:r>
              <a:rPr lang="tr-TR" b="0" i="0" err="1">
                <a:effectLst/>
              </a:rPr>
              <a:t>claimed</a:t>
            </a:r>
            <a:r>
              <a:rPr lang="tr-TR" b="0" i="0">
                <a:effectLst/>
              </a:rPr>
              <a:t> </a:t>
            </a:r>
            <a:r>
              <a:rPr lang="tr-TR" b="0" i="0" err="1">
                <a:effectLst/>
              </a:rPr>
              <a:t>the</a:t>
            </a:r>
            <a:r>
              <a:rPr lang="tr-TR" b="0" i="0">
                <a:effectLst/>
              </a:rPr>
              <a:t> English </a:t>
            </a:r>
            <a:r>
              <a:rPr lang="tr-TR" b="0" i="0" err="1">
                <a:effectLst/>
              </a:rPr>
              <a:t>throne</a:t>
            </a:r>
            <a:r>
              <a:rPr lang="tr-TR" b="0" i="0">
                <a:effectLst/>
              </a:rPr>
              <a:t> as </a:t>
            </a:r>
            <a:r>
              <a:rPr lang="tr-TR" b="0" i="0" err="1">
                <a:effectLst/>
              </a:rPr>
              <a:t>King</a:t>
            </a:r>
            <a:r>
              <a:rPr lang="tr-TR" b="0" i="0">
                <a:effectLst/>
              </a:rPr>
              <a:t> William I (William </a:t>
            </a:r>
            <a:r>
              <a:rPr lang="tr-TR" b="0" i="0" err="1">
                <a:effectLst/>
              </a:rPr>
              <a:t>the</a:t>
            </a:r>
            <a:r>
              <a:rPr lang="tr-TR" b="0" i="0">
                <a:effectLst/>
              </a:rPr>
              <a:t> Conqueror).</a:t>
            </a:r>
          </a:p>
          <a:p>
            <a:pPr rtl="0">
              <a:spcAft>
                <a:spcPts val="600"/>
              </a:spcAft>
            </a:pPr>
            <a:endParaRPr lang="tr-TR" b="0" i="0">
              <a:effectLst/>
            </a:endParaRPr>
          </a:p>
          <a:p>
            <a:pPr rtl="0">
              <a:spcAft>
                <a:spcPts val="600"/>
              </a:spcAft>
            </a:pPr>
            <a:r>
              <a:rPr lang="tr-TR" b="0" i="0" err="1">
                <a:effectLst/>
              </a:rPr>
              <a:t>The</a:t>
            </a:r>
            <a:r>
              <a:rPr lang="tr-TR" b="0" i="0">
                <a:effectLst/>
              </a:rPr>
              <a:t> Norman Conquest is </a:t>
            </a:r>
            <a:r>
              <a:rPr lang="tr-TR" b="0" i="0" err="1">
                <a:effectLst/>
              </a:rPr>
              <a:t>the</a:t>
            </a:r>
            <a:r>
              <a:rPr lang="tr-TR" b="0" i="0">
                <a:effectLst/>
              </a:rPr>
              <a:t> </a:t>
            </a:r>
            <a:r>
              <a:rPr lang="tr-TR" b="0" i="0" err="1">
                <a:effectLst/>
              </a:rPr>
              <a:t>invasion</a:t>
            </a:r>
            <a:r>
              <a:rPr lang="tr-TR" b="0" i="0">
                <a:effectLst/>
              </a:rPr>
              <a:t> </a:t>
            </a:r>
            <a:r>
              <a:rPr lang="tr-TR" b="0" i="0" err="1">
                <a:effectLst/>
              </a:rPr>
              <a:t>and</a:t>
            </a:r>
            <a:r>
              <a:rPr lang="tr-TR" b="0" i="0">
                <a:effectLst/>
              </a:rPr>
              <a:t> </a:t>
            </a:r>
            <a:r>
              <a:rPr lang="tr-TR" b="0" i="0" err="1">
                <a:effectLst/>
              </a:rPr>
              <a:t>conquest</a:t>
            </a:r>
            <a:r>
              <a:rPr lang="tr-TR" b="0" i="0">
                <a:effectLst/>
              </a:rPr>
              <a:t> of </a:t>
            </a:r>
            <a:r>
              <a:rPr lang="tr-TR" b="0" i="0" err="1">
                <a:effectLst/>
              </a:rPr>
              <a:t>England</a:t>
            </a:r>
            <a:r>
              <a:rPr lang="tr-TR" b="0" i="0">
                <a:effectLst/>
              </a:rPr>
              <a:t> </a:t>
            </a:r>
            <a:r>
              <a:rPr lang="tr-TR" b="0" i="0" err="1">
                <a:effectLst/>
              </a:rPr>
              <a:t>by</a:t>
            </a:r>
            <a:r>
              <a:rPr lang="tr-TR" b="0" i="0">
                <a:effectLst/>
              </a:rPr>
              <a:t> </a:t>
            </a:r>
            <a:r>
              <a:rPr lang="tr-TR" b="1" i="0">
                <a:effectLst/>
              </a:rPr>
              <a:t>William </a:t>
            </a:r>
            <a:r>
              <a:rPr lang="tr-TR" b="1" i="0" err="1">
                <a:effectLst/>
              </a:rPr>
              <a:t>the</a:t>
            </a:r>
            <a:r>
              <a:rPr lang="tr-TR" b="1" i="0">
                <a:effectLst/>
              </a:rPr>
              <a:t> Conqueror</a:t>
            </a:r>
            <a:r>
              <a:rPr lang="tr-TR" b="0" i="0">
                <a:effectLst/>
              </a:rPr>
              <a:t>, Duke of </a:t>
            </a:r>
            <a:r>
              <a:rPr lang="tr-TR" b="0" i="0" err="1">
                <a:effectLst/>
              </a:rPr>
              <a:t>Normandy</a:t>
            </a:r>
            <a:r>
              <a:rPr lang="tr-TR" b="0" i="0">
                <a:effectLst/>
              </a:rPr>
              <a:t>, in 1066.</a:t>
            </a:r>
          </a:p>
          <a:p>
            <a:pPr rtl="0">
              <a:spcAft>
                <a:spcPts val="600"/>
              </a:spcAft>
            </a:pPr>
            <a:endParaRPr lang="tr-TR" b="0" i="0">
              <a:effectLst/>
            </a:endParaRPr>
          </a:p>
          <a:p>
            <a:pPr rtl="0">
              <a:spcAft>
                <a:spcPts val="600"/>
              </a:spcAft>
            </a:pPr>
            <a:endParaRPr lang="tr-TR"/>
          </a:p>
        </p:txBody>
      </p:sp>
      <p:pic>
        <p:nvPicPr>
          <p:cNvPr id="1026" name="Picture 2" descr="Norman Conquest | Definition, Summary, &amp; Facts | Britannica">
            <a:extLst>
              <a:ext uri="{FF2B5EF4-FFF2-40B4-BE49-F238E27FC236}">
                <a16:creationId xmlns:a16="http://schemas.microsoft.com/office/drawing/2014/main" id="{794EB07C-0389-0D3B-A423-3F96F1217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9" r="27760"/>
          <a:stretch/>
        </p:blipFill>
        <p:spPr bwMode="auto">
          <a:xfrm>
            <a:off x="7815470" y="10"/>
            <a:ext cx="4376530" cy="601839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884D8B-635B-7402-1437-04A104C24B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rtlCol="0" anchor="ctr">
            <a:normAutofit/>
          </a:bodyPr>
          <a:lstStyle>
            <a:defPPr>
              <a:defRPr lang="en-GB"/>
            </a:defPPr>
          </a:lstStyle>
          <a:p>
            <a:pPr rtl="0">
              <a:spcAft>
                <a:spcPts val="600"/>
              </a:spcAft>
            </a:pPr>
            <a:r>
              <a:rPr lang="en-GB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rtlCol="0" anchor="ctr">
            <a:normAutofit/>
          </a:bodyPr>
          <a:lstStyle>
            <a:defPPr>
              <a:defRPr lang="en-GB"/>
            </a:defPPr>
          </a:lstStyle>
          <a:p>
            <a:pPr rtl="0">
              <a:spcAft>
                <a:spcPts val="600"/>
              </a:spcAft>
            </a:pPr>
            <a:r>
              <a:rPr lang="en-GB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rtlCol="0" anchor="ctr">
            <a:normAutofit/>
          </a:bodyPr>
          <a:lstStyle>
            <a:defPPr>
              <a:defRPr lang="en-GB"/>
            </a:defPPr>
          </a:lstStyle>
          <a:p>
            <a:pPr rtl="0">
              <a:spcAft>
                <a:spcPts val="600"/>
              </a:spcAft>
            </a:pPr>
            <a:fld id="{58FB4751-880F-D840-AAA9-3A15815CC996}" type="slidenum">
              <a:rPr lang="en-GB" smtClean="0"/>
              <a:pPr rtl="0"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4E5006-5929-EEB0-79CE-054C31BB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Consequences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conquest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DBB908C-13D0-3B54-592A-EBB395053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1" y="1947671"/>
            <a:ext cx="6108507" cy="4070729"/>
          </a:xfrm>
        </p:spPr>
        <p:txBody>
          <a:bodyPr>
            <a:normAutofit fontScale="85000" lnSpcReduction="20000"/>
          </a:bodyPr>
          <a:lstStyle/>
          <a:p>
            <a:endParaRPr lang="tr-TR" dirty="0"/>
          </a:p>
          <a:p>
            <a:r>
              <a:rPr lang="tr-TR" b="1" dirty="0" err="1">
                <a:latin typeface="+mj-lt"/>
              </a:rPr>
              <a:t>Feudal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System</a:t>
            </a:r>
            <a:r>
              <a:rPr lang="tr-TR" dirty="0">
                <a:latin typeface="+mj-lt"/>
              </a:rPr>
              <a:t>: </a:t>
            </a:r>
            <a:r>
              <a:rPr lang="tr-TR" dirty="0" err="1">
                <a:latin typeface="+mj-lt"/>
              </a:rPr>
              <a:t>It</a:t>
            </a:r>
            <a:r>
              <a:rPr lang="tr-TR" dirty="0">
                <a:latin typeface="+mj-lt"/>
              </a:rPr>
              <a:t> can </a:t>
            </a:r>
            <a:r>
              <a:rPr lang="tr-TR" dirty="0" err="1">
                <a:latin typeface="+mj-lt"/>
              </a:rPr>
              <a:t>basically</a:t>
            </a:r>
            <a:r>
              <a:rPr lang="tr-TR" dirty="0">
                <a:latin typeface="+mj-lt"/>
              </a:rPr>
              <a:t> be </a:t>
            </a:r>
            <a:r>
              <a:rPr lang="tr-TR" dirty="0" err="1">
                <a:latin typeface="+mj-lt"/>
              </a:rPr>
              <a:t>defined</a:t>
            </a:r>
            <a:r>
              <a:rPr lang="tr-TR" dirty="0">
                <a:latin typeface="+mj-lt"/>
              </a:rPr>
              <a:t> as a </a:t>
            </a:r>
            <a:r>
              <a:rPr lang="tr-TR" dirty="0" err="1">
                <a:latin typeface="+mj-lt"/>
              </a:rPr>
              <a:t>system</a:t>
            </a:r>
            <a:r>
              <a:rPr lang="tr-TR" dirty="0">
                <a:latin typeface="+mj-lt"/>
              </a:rPr>
              <a:t> of </a:t>
            </a:r>
            <a:r>
              <a:rPr lang="tr-TR" dirty="0" err="1">
                <a:latin typeface="+mj-lt"/>
              </a:rPr>
              <a:t>distrubiting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land</a:t>
            </a:r>
            <a:r>
              <a:rPr lang="tr-TR" dirty="0">
                <a:latin typeface="+mj-lt"/>
              </a:rPr>
              <a:t> in </a:t>
            </a:r>
            <a:r>
              <a:rPr lang="tr-TR" dirty="0" err="1">
                <a:latin typeface="+mj-lt"/>
              </a:rPr>
              <a:t>exchange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for</a:t>
            </a:r>
            <a:r>
              <a:rPr lang="tr-TR" dirty="0">
                <a:latin typeface="+mj-lt"/>
              </a:rPr>
              <a:t> service, </a:t>
            </a:r>
            <a:r>
              <a:rPr lang="tr-TR" dirty="0" err="1">
                <a:latin typeface="+mj-lt"/>
              </a:rPr>
              <a:t>labor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or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loyalty</a:t>
            </a:r>
            <a:endParaRPr lang="tr-TR" dirty="0">
              <a:latin typeface="+mj-lt"/>
            </a:endParaRPr>
          </a:p>
          <a:p>
            <a:endParaRPr lang="tr-TR" dirty="0">
              <a:latin typeface="+mj-lt"/>
            </a:endParaRPr>
          </a:p>
          <a:p>
            <a:r>
              <a:rPr lang="tr-TR" b="1" dirty="0">
                <a:latin typeface="+mj-lt"/>
              </a:rPr>
              <a:t>Language</a:t>
            </a:r>
            <a:r>
              <a:rPr lang="tr-TR" dirty="0">
                <a:latin typeface="+mj-lt"/>
              </a:rPr>
              <a:t>: 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French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became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language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of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ruling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elite.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While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Old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English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remained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language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of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common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people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Norman French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became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language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of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court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administration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nobility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. </a:t>
            </a:r>
            <a:endParaRPr lang="tr-TR" dirty="0">
              <a:latin typeface="+mj-lt"/>
            </a:endParaRPr>
          </a:p>
          <a:p>
            <a:endParaRPr lang="tr-TR" b="1" dirty="0">
              <a:latin typeface="+mj-lt"/>
            </a:endParaRPr>
          </a:p>
          <a:p>
            <a:r>
              <a:rPr lang="tr-TR" b="1" dirty="0" err="1">
                <a:latin typeface="+mj-lt"/>
              </a:rPr>
              <a:t>Social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Structure</a:t>
            </a:r>
            <a:r>
              <a:rPr lang="tr-TR" dirty="0">
                <a:latin typeface="+mj-lt"/>
              </a:rPr>
              <a:t>: </a:t>
            </a:r>
            <a:r>
              <a:rPr lang="tr-TR" dirty="0" err="1">
                <a:latin typeface="+mj-lt"/>
              </a:rPr>
              <a:t>T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feudal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system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paved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way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for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a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rigid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class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structure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with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kings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lords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knights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who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held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power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influence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whereas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peasants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serfs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worked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land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under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their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control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. </a:t>
            </a:r>
          </a:p>
          <a:p>
            <a:endParaRPr lang="tr-TR" i="0" dirty="0">
              <a:solidFill>
                <a:srgbClr val="0D0D0D"/>
              </a:solidFill>
              <a:effectLst/>
              <a:latin typeface="+mj-lt"/>
            </a:endParaRPr>
          </a:p>
          <a:p>
            <a:r>
              <a:rPr lang="tr-TR" dirty="0" err="1">
                <a:solidFill>
                  <a:srgbClr val="0D0D0D"/>
                </a:solidFill>
                <a:latin typeface="+mj-lt"/>
              </a:rPr>
              <a:t>T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gap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between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wealthy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elite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the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common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people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widened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.</a:t>
            </a:r>
          </a:p>
          <a:p>
            <a:endParaRPr lang="tr-TR" dirty="0">
              <a:latin typeface="+mj-lt"/>
            </a:endParaRPr>
          </a:p>
          <a:p>
            <a:r>
              <a:rPr lang="tr-TR" b="1" dirty="0">
                <a:latin typeface="+mj-lt"/>
              </a:rPr>
              <a:t>Architecture</a:t>
            </a:r>
            <a:r>
              <a:rPr lang="tr-TR" dirty="0">
                <a:latin typeface="+mj-lt"/>
              </a:rPr>
              <a:t>: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They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started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to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build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castles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cathedrals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,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and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monasteries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built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from</a:t>
            </a:r>
            <a:r>
              <a:rPr lang="tr-TR" i="0" dirty="0">
                <a:solidFill>
                  <a:srgbClr val="0D0D0D"/>
                </a:solidFill>
                <a:effectLst/>
                <a:latin typeface="+mj-lt"/>
              </a:rPr>
              <a:t> </a:t>
            </a:r>
            <a:r>
              <a:rPr lang="tr-TR" i="0" dirty="0" err="1">
                <a:solidFill>
                  <a:srgbClr val="0D0D0D"/>
                </a:solidFill>
                <a:effectLst/>
                <a:latin typeface="+mj-lt"/>
              </a:rPr>
              <a:t>stone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instead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of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wood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.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It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caused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an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enduring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cultural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+mj-lt"/>
              </a:rPr>
              <a:t>heritage</a:t>
            </a:r>
            <a:r>
              <a:rPr lang="tr-TR" dirty="0">
                <a:solidFill>
                  <a:srgbClr val="0D0D0D"/>
                </a:solidFill>
                <a:latin typeface="+mj-lt"/>
              </a:rPr>
              <a:t>. </a:t>
            </a:r>
            <a:endParaRPr lang="tr-TR" dirty="0">
              <a:latin typeface="+mj-lt"/>
            </a:endParaRP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Resim Yer Tutucusu 3">
            <a:extLst>
              <a:ext uri="{FF2B5EF4-FFF2-40B4-BE49-F238E27FC236}">
                <a16:creationId xmlns:a16="http://schemas.microsoft.com/office/drawing/2014/main" id="{D8AAFD6A-F95A-761D-4A0A-7FCDEF104E1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4BAEE27-4667-0C85-35CE-2C6FB5AE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2D32856-FE9D-D3AF-A63D-4584561C1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3A2C997-0DA2-EF75-106E-9C0659E1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5E3020-03E9-C931-EB1C-6A95EF06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FEUDALISM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F0AAEC2-D2CF-07A3-E0F2-D48FFA3A6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1" y="1380745"/>
            <a:ext cx="6502619" cy="4637656"/>
          </a:xfrm>
        </p:spPr>
        <p:txBody>
          <a:bodyPr>
            <a:normAutofit/>
          </a:bodyPr>
          <a:lstStyle/>
          <a:p>
            <a:r>
              <a:rPr lang="tr-TR" dirty="0"/>
              <a:t>Land as a </a:t>
            </a:r>
            <a:r>
              <a:rPr lang="tr-TR" dirty="0" err="1"/>
              <a:t>reward</a:t>
            </a:r>
            <a:endParaRPr lang="tr-TR" dirty="0"/>
          </a:p>
          <a:p>
            <a:endParaRPr lang="tr-TR" dirty="0"/>
          </a:p>
          <a:p>
            <a:r>
              <a:rPr lang="tr-TR" dirty="0"/>
              <a:t>William </a:t>
            </a:r>
            <a:r>
              <a:rPr lang="tr-TR" dirty="0" err="1"/>
              <a:t>gave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of it as a </a:t>
            </a:r>
            <a:r>
              <a:rPr lang="tr-TR" dirty="0" err="1"/>
              <a:t>reward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his </a:t>
            </a:r>
            <a:r>
              <a:rPr lang="tr-TR" dirty="0" err="1"/>
              <a:t>captains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meant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seperate</a:t>
            </a:r>
            <a:r>
              <a:rPr lang="tr-TR" dirty="0"/>
              <a:t> </a:t>
            </a:r>
            <a:r>
              <a:rPr lang="tr-TR" dirty="0" err="1"/>
              <a:t>small</a:t>
            </a:r>
            <a:r>
              <a:rPr lang="tr-TR" dirty="0"/>
              <a:t> </a:t>
            </a:r>
            <a:r>
              <a:rPr lang="tr-TR" dirty="0" err="1"/>
              <a:t>pieces</a:t>
            </a:r>
            <a:r>
              <a:rPr lang="tr-TR" dirty="0"/>
              <a:t> of </a:t>
            </a:r>
            <a:r>
              <a:rPr lang="tr-TR" dirty="0" err="1"/>
              <a:t>land</a:t>
            </a:r>
            <a:r>
              <a:rPr lang="tr-TR" dirty="0"/>
              <a:t> in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noble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easily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quickly</a:t>
            </a:r>
            <a:r>
              <a:rPr lang="tr-TR" dirty="0"/>
              <a:t> </a:t>
            </a:r>
            <a:r>
              <a:rPr lang="tr-TR" dirty="0" err="1"/>
              <a:t>gather</a:t>
            </a:r>
            <a:r>
              <a:rPr lang="tr-TR" dirty="0"/>
              <a:t> his </a:t>
            </a:r>
            <a:r>
              <a:rPr lang="tr-TR" dirty="0" err="1"/>
              <a:t>fighting</a:t>
            </a:r>
            <a:r>
              <a:rPr lang="tr-TR" dirty="0"/>
              <a:t> men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rebel</a:t>
            </a:r>
            <a:r>
              <a:rPr lang="tr-TR" dirty="0"/>
              <a:t>. William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gave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of his </a:t>
            </a:r>
            <a:r>
              <a:rPr lang="tr-TR" dirty="0" err="1"/>
              <a:t>nobles</a:t>
            </a:r>
            <a:r>
              <a:rPr lang="tr-TR" dirty="0"/>
              <a:t> </a:t>
            </a:r>
            <a:r>
              <a:rPr lang="tr-TR" dirty="0" err="1"/>
              <a:t>larger</a:t>
            </a:r>
            <a:r>
              <a:rPr lang="tr-TR" dirty="0"/>
              <a:t> </a:t>
            </a:r>
            <a:r>
              <a:rPr lang="tr-TR" dirty="0" err="1"/>
              <a:t>estates</a:t>
            </a:r>
            <a:r>
              <a:rPr lang="tr-TR" dirty="0"/>
              <a:t> </a:t>
            </a:r>
            <a:r>
              <a:rPr lang="tr-TR" dirty="0" err="1"/>
              <a:t>along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troublesome</a:t>
            </a:r>
            <a:r>
              <a:rPr lang="tr-TR" dirty="0"/>
              <a:t> </a:t>
            </a:r>
            <a:r>
              <a:rPr lang="tr-TR" dirty="0" err="1"/>
              <a:t>borders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Wales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Scotland</a:t>
            </a:r>
            <a:r>
              <a:rPr lang="tr-TR" dirty="0"/>
              <a:t>.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time he </a:t>
            </a:r>
            <a:r>
              <a:rPr lang="tr-TR" dirty="0" err="1"/>
              <a:t>kept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land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sure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much</a:t>
            </a:r>
            <a:r>
              <a:rPr lang="tr-TR" dirty="0"/>
              <a:t> </a:t>
            </a:r>
            <a:r>
              <a:rPr lang="tr-TR" dirty="0" err="1"/>
              <a:t>stronger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his </a:t>
            </a:r>
            <a:r>
              <a:rPr lang="tr-TR" dirty="0" err="1"/>
              <a:t>nobles</a:t>
            </a:r>
            <a:r>
              <a:rPr lang="tr-TR" dirty="0"/>
              <a:t>. (p.23)</a:t>
            </a:r>
          </a:p>
          <a:p>
            <a:endParaRPr lang="tr-TR" dirty="0"/>
          </a:p>
          <a:p>
            <a:r>
              <a:rPr lang="tr-TR" dirty="0"/>
              <a:t>William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kings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 </a:t>
            </a:r>
            <a:r>
              <a:rPr lang="tr-TR" dirty="0" err="1"/>
              <a:t>thought</a:t>
            </a:r>
            <a:r>
              <a:rPr lang="tr-TR" dirty="0"/>
              <a:t> of </a:t>
            </a:r>
            <a:r>
              <a:rPr lang="tr-TR" dirty="0" err="1"/>
              <a:t>England</a:t>
            </a:r>
            <a:r>
              <a:rPr lang="tr-TR" dirty="0"/>
              <a:t> as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personal</a:t>
            </a:r>
            <a:r>
              <a:rPr lang="tr-TR" dirty="0"/>
              <a:t> </a:t>
            </a:r>
            <a:r>
              <a:rPr lang="tr-TR" dirty="0" err="1"/>
              <a:t>property</a:t>
            </a:r>
            <a:r>
              <a:rPr lang="tr-TR" dirty="0"/>
              <a:t>.</a:t>
            </a:r>
          </a:p>
        </p:txBody>
      </p:sp>
      <p:sp>
        <p:nvSpPr>
          <p:cNvPr id="4" name="Resim Yer Tutucusu 3">
            <a:extLst>
              <a:ext uri="{FF2B5EF4-FFF2-40B4-BE49-F238E27FC236}">
                <a16:creationId xmlns:a16="http://schemas.microsoft.com/office/drawing/2014/main" id="{5B4A3FC9-7A0E-2A42-64B3-278FB0E2A82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04995E8-14FB-8CDC-8592-89217610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2F16397-B284-A24A-4CBD-FCB59976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44EBB5A-9276-80E2-D4B7-C4FC3D06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32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546668F-6CE0-C728-E495-885C628FF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8FFD76A-7588-4649-9430-7EC547EA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3F2B181-D92B-59E8-28A4-7609E4358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6</a:t>
            </a:fld>
            <a:endParaRPr lang="en-GB" dirty="0"/>
          </a:p>
        </p:txBody>
      </p:sp>
      <p:sp>
        <p:nvSpPr>
          <p:cNvPr id="5" name="Başlık 4">
            <a:extLst>
              <a:ext uri="{FF2B5EF4-FFF2-40B4-BE49-F238E27FC236}">
                <a16:creationId xmlns:a16="http://schemas.microsoft.com/office/drawing/2014/main" id="{B1F6C414-E221-C76B-6C3B-31E9BEEA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Feudal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</p:txBody>
      </p:sp>
      <p:pic>
        <p:nvPicPr>
          <p:cNvPr id="1026" name="Picture 2" descr="The feudal system - William's control of England - KS3 History - homework  help for year 7, 8 and 9. - BBC Bitesize">
            <a:extLst>
              <a:ext uri="{FF2B5EF4-FFF2-40B4-BE49-F238E27FC236}">
                <a16:creationId xmlns:a16="http://schemas.microsoft.com/office/drawing/2014/main" id="{20C42F4C-47F1-3922-2AB2-300390BA0C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528" y="1556632"/>
            <a:ext cx="4515912" cy="459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5B5AB89D-4F11-1263-DD05-8AA16A5D9141}"/>
              </a:ext>
            </a:extLst>
          </p:cNvPr>
          <p:cNvSpPr txBox="1"/>
          <p:nvPr/>
        </p:nvSpPr>
        <p:spPr>
          <a:xfrm>
            <a:off x="365760" y="1691641"/>
            <a:ext cx="65185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The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king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was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the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absolute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“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owner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” of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land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in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the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feudal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system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,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and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all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nobles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,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knights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,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and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other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tenants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,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termed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vassals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,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merely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“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held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”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land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from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the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 </a:t>
            </a:r>
            <a:r>
              <a:rPr lang="tr-TR" b="0" i="0" dirty="0" err="1">
                <a:solidFill>
                  <a:srgbClr val="373D3F"/>
                </a:solidFill>
                <a:effectLst/>
                <a:latin typeface="proxima-nova"/>
              </a:rPr>
              <a:t>king</a:t>
            </a:r>
            <a:r>
              <a:rPr lang="tr-TR" b="0" i="0" dirty="0">
                <a:solidFill>
                  <a:srgbClr val="373D3F"/>
                </a:solidFill>
                <a:effectLst/>
                <a:latin typeface="proxima-nova"/>
              </a:rPr>
              <a:t>.</a:t>
            </a:r>
          </a:p>
          <a:p>
            <a:endParaRPr lang="tr-TR" dirty="0">
              <a:solidFill>
                <a:srgbClr val="373D3F"/>
              </a:solidFill>
              <a:latin typeface="proxima-nova"/>
            </a:endParaRPr>
          </a:p>
          <a:p>
            <a:r>
              <a:rPr lang="tr-TR" dirty="0" err="1">
                <a:solidFill>
                  <a:srgbClr val="373D3F"/>
                </a:solidFill>
                <a:latin typeface="proxima-nova"/>
              </a:rPr>
              <a:t>They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held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land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in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return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for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duty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or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service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a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lord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.</a:t>
            </a:r>
          </a:p>
          <a:p>
            <a:endParaRPr lang="tr-TR" dirty="0">
              <a:solidFill>
                <a:srgbClr val="373D3F"/>
              </a:solidFill>
              <a:latin typeface="proxima-nova"/>
            </a:endParaRPr>
          </a:p>
          <a:p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king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gave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large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estates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his main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nobles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in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return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for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a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promise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serve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him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in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war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up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40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days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.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nobles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had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give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him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part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of his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produce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of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land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.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greater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nobles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gave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part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of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their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lands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lesser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nobles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,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knights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,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and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other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freemen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. </a:t>
            </a:r>
          </a:p>
          <a:p>
            <a:endParaRPr lang="tr-TR" dirty="0">
              <a:solidFill>
                <a:srgbClr val="373D3F"/>
              </a:solidFill>
              <a:latin typeface="proxima-nova"/>
            </a:endParaRPr>
          </a:p>
          <a:p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noble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kept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«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serfs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»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work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on his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own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land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.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These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were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not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free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to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leave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estate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,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and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were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often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little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better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than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 </a:t>
            </a:r>
            <a:r>
              <a:rPr lang="tr-TR" dirty="0" err="1">
                <a:solidFill>
                  <a:srgbClr val="373D3F"/>
                </a:solidFill>
                <a:latin typeface="proxima-nova"/>
              </a:rPr>
              <a:t>slaves</a:t>
            </a:r>
            <a:r>
              <a:rPr lang="tr-TR" dirty="0">
                <a:solidFill>
                  <a:srgbClr val="373D3F"/>
                </a:solidFill>
                <a:latin typeface="proxima-nova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8198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1A8675B-3C44-C044-96EE-41B8D45C5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68" y="1380744"/>
            <a:ext cx="6245142" cy="40707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000" b="0" i="0" dirty="0" err="1">
                <a:effectLst/>
              </a:rPr>
              <a:t>Before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lord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could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give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land</a:t>
            </a:r>
            <a:r>
              <a:rPr lang="tr-TR" sz="2000" b="0" i="0" dirty="0">
                <a:effectLst/>
              </a:rPr>
              <a:t> (</a:t>
            </a:r>
            <a:r>
              <a:rPr lang="tr-TR" sz="2000" b="0" i="0" dirty="0" err="1">
                <a:effectLst/>
              </a:rPr>
              <a:t>known</a:t>
            </a:r>
            <a:r>
              <a:rPr lang="tr-TR" sz="2000" b="0" i="0" dirty="0">
                <a:effectLst/>
              </a:rPr>
              <a:t> as a </a:t>
            </a:r>
            <a:r>
              <a:rPr lang="tr-TR" sz="2000" b="0" i="0" dirty="0" err="1">
                <a:effectLst/>
              </a:rPr>
              <a:t>feu</a:t>
            </a:r>
            <a:r>
              <a:rPr lang="tr-TR" sz="2000" b="0" i="0" dirty="0">
                <a:effectLst/>
              </a:rPr>
              <a:t>)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someone</a:t>
            </a:r>
            <a:r>
              <a:rPr lang="tr-TR" sz="2000" b="0" i="0" dirty="0">
                <a:effectLst/>
              </a:rPr>
              <a:t>, he had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make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that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person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vassal</a:t>
            </a:r>
            <a:r>
              <a:rPr lang="tr-TR" sz="2000" b="0" i="0" dirty="0">
                <a:effectLst/>
              </a:rPr>
              <a:t>. </a:t>
            </a:r>
            <a:r>
              <a:rPr lang="tr-TR" sz="2000" b="0" i="0" dirty="0" err="1">
                <a:effectLst/>
              </a:rPr>
              <a:t>This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was</a:t>
            </a:r>
            <a:r>
              <a:rPr lang="tr-TR" sz="2000" b="0" i="0" dirty="0">
                <a:effectLst/>
              </a:rPr>
              <a:t> done </a:t>
            </a:r>
            <a:r>
              <a:rPr lang="tr-TR" sz="2000" b="0" i="0" dirty="0" err="1">
                <a:effectLst/>
              </a:rPr>
              <a:t>through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formal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and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symbolic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ceremony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called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commendation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ceremony</a:t>
            </a:r>
            <a:r>
              <a:rPr lang="tr-TR" sz="2000" b="0" i="0" dirty="0">
                <a:effectLst/>
              </a:rPr>
              <a:t>, </a:t>
            </a:r>
            <a:r>
              <a:rPr lang="tr-TR" sz="2000" b="0" i="0" dirty="0" err="1">
                <a:effectLst/>
              </a:rPr>
              <a:t>which</a:t>
            </a:r>
            <a:r>
              <a:rPr lang="tr-TR" sz="2000" b="0" i="0" dirty="0">
                <a:effectLst/>
              </a:rPr>
              <a:t> had </a:t>
            </a:r>
            <a:r>
              <a:rPr lang="tr-TR" sz="2000" b="0" i="0" dirty="0" err="1">
                <a:effectLst/>
              </a:rPr>
              <a:t>two</a:t>
            </a:r>
            <a:r>
              <a:rPr lang="tr-TR" sz="2000" b="0" i="0" dirty="0">
                <a:effectLst/>
              </a:rPr>
              <a:t> main </a:t>
            </a:r>
            <a:r>
              <a:rPr lang="tr-TR" sz="2000" b="0" i="0" dirty="0" err="1">
                <a:effectLst/>
              </a:rPr>
              <a:t>parts</a:t>
            </a:r>
            <a:r>
              <a:rPr lang="tr-TR" sz="2000" b="0" i="0" dirty="0">
                <a:effectLst/>
              </a:rPr>
              <a:t>: </a:t>
            </a:r>
            <a:r>
              <a:rPr lang="tr-TR" sz="2000" b="0" i="0" dirty="0" err="1">
                <a:effectLst/>
              </a:rPr>
              <a:t>homage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and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oath</a:t>
            </a:r>
            <a:r>
              <a:rPr lang="tr-TR" sz="2000" b="0" i="0" dirty="0">
                <a:effectLst/>
              </a:rPr>
              <a:t> of </a:t>
            </a:r>
            <a:r>
              <a:rPr lang="tr-TR" sz="2000" b="0" i="0" dirty="0" err="1">
                <a:effectLst/>
              </a:rPr>
              <a:t>fealty</a:t>
            </a:r>
            <a:r>
              <a:rPr lang="tr-TR" sz="2000" b="0" i="0" dirty="0">
                <a:effectLst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tr-TR" sz="2000" b="0" i="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000" b="0" i="0" dirty="0" err="1">
                <a:effectLst/>
              </a:rPr>
              <a:t>During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homage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part</a:t>
            </a:r>
            <a:r>
              <a:rPr lang="tr-TR" sz="2000" b="0" i="0" dirty="0">
                <a:effectLst/>
              </a:rPr>
              <a:t> of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ceremony</a:t>
            </a:r>
            <a:r>
              <a:rPr lang="tr-TR" sz="2000" b="0" i="0" dirty="0">
                <a:effectLst/>
              </a:rPr>
              <a:t>,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lord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and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person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becoming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vassal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made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contract</a:t>
            </a:r>
            <a:r>
              <a:rPr lang="tr-TR" sz="2000" b="0" i="0" dirty="0">
                <a:effectLst/>
              </a:rPr>
              <a:t>.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vassal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promised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fight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for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lord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whenever</a:t>
            </a:r>
            <a:r>
              <a:rPr lang="tr-TR" sz="2000" b="0" i="0" dirty="0">
                <a:effectLst/>
              </a:rPr>
              <a:t> he </a:t>
            </a:r>
            <a:r>
              <a:rPr lang="tr-TR" sz="2000" b="0" i="0" dirty="0" err="1">
                <a:effectLst/>
              </a:rPr>
              <a:t>was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asked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, </a:t>
            </a:r>
            <a:r>
              <a:rPr lang="tr-TR" sz="2000" b="0" i="0" dirty="0" err="1">
                <a:effectLst/>
              </a:rPr>
              <a:t>while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lord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promised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protect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vassal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from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outside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threats</a:t>
            </a:r>
            <a:r>
              <a:rPr lang="tr-TR" sz="2000" b="0" i="0" dirty="0">
                <a:effectLst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tr-TR" sz="2000" b="0" i="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000" b="0" i="0" dirty="0" err="1">
                <a:effectLst/>
              </a:rPr>
              <a:t>So</a:t>
            </a:r>
            <a:r>
              <a:rPr lang="tr-TR" sz="2000" b="0" i="0" dirty="0">
                <a:effectLst/>
              </a:rPr>
              <a:t>, it </a:t>
            </a:r>
            <a:r>
              <a:rPr lang="tr-TR" sz="2000" b="0" i="0" dirty="0" err="1">
                <a:effectLst/>
              </a:rPr>
              <a:t>was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like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promise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exchange</a:t>
            </a:r>
            <a:r>
              <a:rPr lang="tr-TR" sz="2000" b="0" i="0" dirty="0">
                <a:effectLst/>
              </a:rPr>
              <a:t>: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vassal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promised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be </a:t>
            </a:r>
            <a:r>
              <a:rPr lang="tr-TR" sz="2000" b="0" i="0" dirty="0" err="1">
                <a:effectLst/>
              </a:rPr>
              <a:t>loyal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and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fight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for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lord</a:t>
            </a:r>
            <a:r>
              <a:rPr lang="tr-TR" sz="2000" b="0" i="0" dirty="0">
                <a:effectLst/>
              </a:rPr>
              <a:t>, </a:t>
            </a:r>
            <a:r>
              <a:rPr lang="tr-TR" sz="2000" b="0" i="0" dirty="0" err="1">
                <a:effectLst/>
              </a:rPr>
              <a:t>and</a:t>
            </a:r>
            <a:r>
              <a:rPr lang="tr-TR" sz="2000" b="0" i="0" dirty="0">
                <a:effectLst/>
              </a:rPr>
              <a:t> in </a:t>
            </a:r>
            <a:r>
              <a:rPr lang="tr-TR" sz="2000" b="0" i="0" dirty="0" err="1">
                <a:effectLst/>
              </a:rPr>
              <a:t>return</a:t>
            </a:r>
            <a:r>
              <a:rPr lang="tr-TR" sz="2000" b="0" i="0" dirty="0">
                <a:effectLst/>
              </a:rPr>
              <a:t>,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lord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promised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provide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protection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and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support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to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vassal</a:t>
            </a:r>
            <a:r>
              <a:rPr lang="tr-TR" sz="2000" b="0" i="0" dirty="0">
                <a:effectLst/>
              </a:rPr>
              <a:t>. </a:t>
            </a:r>
            <a:r>
              <a:rPr lang="tr-TR" sz="2000" b="0" i="0" dirty="0" err="1">
                <a:effectLst/>
              </a:rPr>
              <a:t>This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ceremony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was</a:t>
            </a:r>
            <a:r>
              <a:rPr lang="tr-TR" sz="2000" b="0" i="0" dirty="0">
                <a:effectLst/>
              </a:rPr>
              <a:t> a </a:t>
            </a:r>
            <a:r>
              <a:rPr lang="tr-TR" sz="2000" b="0" i="0" dirty="0" err="1">
                <a:effectLst/>
              </a:rPr>
              <a:t>crucial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part</a:t>
            </a:r>
            <a:r>
              <a:rPr lang="tr-TR" sz="2000" b="0" i="0" dirty="0">
                <a:effectLst/>
              </a:rPr>
              <a:t> of </a:t>
            </a:r>
            <a:r>
              <a:rPr lang="tr-TR" sz="2000" b="0" i="0" dirty="0" err="1">
                <a:effectLst/>
              </a:rPr>
              <a:t>the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feudal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system</a:t>
            </a:r>
            <a:r>
              <a:rPr lang="tr-TR" sz="2000" b="0" i="0" dirty="0">
                <a:effectLst/>
              </a:rPr>
              <a:t>, </a:t>
            </a:r>
            <a:r>
              <a:rPr lang="tr-TR" sz="2000" b="0" i="0" dirty="0" err="1">
                <a:effectLst/>
              </a:rPr>
              <a:t>which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governed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society</a:t>
            </a:r>
            <a:r>
              <a:rPr lang="tr-TR" sz="2000" b="0" i="0" dirty="0">
                <a:effectLst/>
              </a:rPr>
              <a:t> in </a:t>
            </a:r>
            <a:r>
              <a:rPr lang="tr-TR" sz="2000" b="0" i="0" dirty="0" err="1">
                <a:effectLst/>
              </a:rPr>
              <a:t>medieval</a:t>
            </a:r>
            <a:r>
              <a:rPr lang="tr-TR" sz="2000" b="0" i="0" dirty="0">
                <a:effectLst/>
              </a:rPr>
              <a:t> </a:t>
            </a:r>
            <a:r>
              <a:rPr lang="tr-TR" sz="2000" b="0" i="0" dirty="0" err="1">
                <a:effectLst/>
              </a:rPr>
              <a:t>times</a:t>
            </a:r>
            <a:r>
              <a:rPr lang="tr-TR" sz="2000" b="0" i="0" dirty="0">
                <a:effectLst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tr-TR" sz="1500" b="0" i="0" dirty="0">
                <a:effectLst/>
              </a:rPr>
            </a:br>
            <a:endParaRPr lang="tr-TR" sz="1500" b="0" i="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tr-TR" sz="1500" dirty="0"/>
          </a:p>
        </p:txBody>
      </p:sp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DF7A44B-B4EE-87EE-A3BF-DBDBFEAA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20XX</a:t>
            </a:r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E88E4F4-6C69-19C3-3270-4AF6DE370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presentation title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F084577-E7A9-3ADB-37A7-17479A56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en-GB" smtClean="0"/>
              <a:pPr rtl="0">
                <a:spcAft>
                  <a:spcPts val="600"/>
                </a:spcAft>
              </a:pPr>
              <a:t>7</a:t>
            </a:fld>
            <a:endParaRPr lang="en-GB"/>
          </a:p>
        </p:txBody>
      </p:sp>
      <p:sp>
        <p:nvSpPr>
          <p:cNvPr id="5" name="Başlık 4">
            <a:extLst>
              <a:ext uri="{FF2B5EF4-FFF2-40B4-BE49-F238E27FC236}">
                <a16:creationId xmlns:a16="http://schemas.microsoft.com/office/drawing/2014/main" id="{A6CDB373-CBB8-83AE-BF55-F6989ED74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9144000" cy="676656"/>
          </a:xfrm>
        </p:spPr>
        <p:txBody>
          <a:bodyPr anchor="b">
            <a:normAutofit/>
          </a:bodyPr>
          <a:lstStyle/>
          <a:p>
            <a:r>
              <a:rPr lang="tr-TR" sz="4100" err="1"/>
              <a:t>Vassal</a:t>
            </a:r>
            <a:r>
              <a:rPr lang="tr-TR" sz="4100"/>
              <a:t> </a:t>
            </a:r>
            <a:r>
              <a:rPr lang="tr-TR" sz="4100" err="1"/>
              <a:t>and</a:t>
            </a:r>
            <a:r>
              <a:rPr lang="tr-TR" sz="4100"/>
              <a:t> </a:t>
            </a:r>
            <a:r>
              <a:rPr lang="tr-TR" sz="4100" err="1"/>
              <a:t>homage</a:t>
            </a:r>
            <a:endParaRPr lang="tr-TR" sz="4100"/>
          </a:p>
        </p:txBody>
      </p:sp>
      <p:pic>
        <p:nvPicPr>
          <p:cNvPr id="2050" name="Picture 2" descr="Vassalage: The Alternative To Dying In A Painful Nasty Messy Bloody And  Above All Thorough Fashion | Planets Magazine">
            <a:extLst>
              <a:ext uri="{FF2B5EF4-FFF2-40B4-BE49-F238E27FC236}">
                <a16:creationId xmlns:a16="http://schemas.microsoft.com/office/drawing/2014/main" id="{DF4FC313-A7F5-503C-8391-907D9A3D8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9" r="9094" b="-1"/>
          <a:stretch/>
        </p:blipFill>
        <p:spPr bwMode="auto">
          <a:xfrm>
            <a:off x="6646264" y="10"/>
            <a:ext cx="5545736" cy="606308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6662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D76ACA-E9A5-1BD6-4D97-8296DFB7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Domesday</a:t>
            </a:r>
            <a:r>
              <a:rPr lang="tr-TR" dirty="0"/>
              <a:t> </a:t>
            </a:r>
            <a:r>
              <a:rPr lang="tr-TR" dirty="0" err="1"/>
              <a:t>Book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F3C07C-8BA2-3FD5-34FE-DCC75DF88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>
                <a:solidFill>
                  <a:srgbClr val="0D0D0D"/>
                </a:solidFill>
                <a:effectLst/>
              </a:rPr>
              <a:t>William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summoned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compilation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Domesday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Book</a:t>
            </a:r>
            <a:r>
              <a:rPr lang="tr-TR" b="0" i="0" dirty="0">
                <a:solidFill>
                  <a:srgbClr val="0D0D0D"/>
                </a:solidFill>
                <a:effectLst/>
              </a:rPr>
              <a:t>, a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comprehensive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survey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landholdings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</a:rPr>
              <a:t>resources</a:t>
            </a:r>
            <a:r>
              <a:rPr lang="tr-TR" b="0" i="0" dirty="0">
                <a:solidFill>
                  <a:srgbClr val="0D0D0D"/>
                </a:solidFill>
                <a:effectLst/>
              </a:rPr>
              <a:t>.</a:t>
            </a:r>
          </a:p>
          <a:p>
            <a:r>
              <a:rPr lang="tr-TR" dirty="0" err="1">
                <a:solidFill>
                  <a:srgbClr val="0D0D0D"/>
                </a:solidFill>
              </a:rPr>
              <a:t>It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was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useful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for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taxation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and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administration</a:t>
            </a:r>
            <a:r>
              <a:rPr lang="tr-TR" dirty="0">
                <a:solidFill>
                  <a:srgbClr val="0D0D0D"/>
                </a:solidFill>
              </a:rPr>
              <a:t>.</a:t>
            </a:r>
            <a:endParaRPr lang="tr-TR" b="0" i="0" dirty="0">
              <a:solidFill>
                <a:srgbClr val="0D0D0D"/>
              </a:solidFill>
              <a:effectLst/>
            </a:endParaRPr>
          </a:p>
          <a:p>
            <a:r>
              <a:rPr lang="tr-TR" dirty="0">
                <a:solidFill>
                  <a:srgbClr val="0D0D0D"/>
                </a:solidFill>
              </a:rPr>
              <a:t>His men </a:t>
            </a:r>
            <a:r>
              <a:rPr lang="tr-TR" dirty="0" err="1">
                <a:solidFill>
                  <a:srgbClr val="0D0D0D"/>
                </a:solidFill>
              </a:rPr>
              <a:t>asked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questions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like</a:t>
            </a:r>
            <a:r>
              <a:rPr lang="tr-TR" dirty="0">
                <a:solidFill>
                  <a:srgbClr val="0D0D0D"/>
                </a:solidFill>
              </a:rPr>
              <a:t>: «How </a:t>
            </a:r>
            <a:r>
              <a:rPr lang="tr-TR" dirty="0" err="1">
                <a:solidFill>
                  <a:srgbClr val="0D0D0D"/>
                </a:solidFill>
              </a:rPr>
              <a:t>much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land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was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there</a:t>
            </a:r>
            <a:r>
              <a:rPr lang="tr-TR" dirty="0">
                <a:solidFill>
                  <a:srgbClr val="0D0D0D"/>
                </a:solidFill>
              </a:rPr>
              <a:t>? </a:t>
            </a:r>
            <a:r>
              <a:rPr lang="tr-TR" dirty="0" err="1">
                <a:solidFill>
                  <a:srgbClr val="0D0D0D"/>
                </a:solidFill>
              </a:rPr>
              <a:t>Who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owned</a:t>
            </a:r>
            <a:r>
              <a:rPr lang="tr-TR" dirty="0">
                <a:solidFill>
                  <a:srgbClr val="0D0D0D"/>
                </a:solidFill>
              </a:rPr>
              <a:t> it? How </a:t>
            </a:r>
            <a:r>
              <a:rPr lang="tr-TR" dirty="0" err="1">
                <a:solidFill>
                  <a:srgbClr val="0D0D0D"/>
                </a:solidFill>
              </a:rPr>
              <a:t>much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was</a:t>
            </a:r>
            <a:r>
              <a:rPr lang="tr-TR" dirty="0">
                <a:solidFill>
                  <a:srgbClr val="0D0D0D"/>
                </a:solidFill>
              </a:rPr>
              <a:t> it </a:t>
            </a:r>
            <a:r>
              <a:rPr lang="tr-TR" dirty="0" err="1">
                <a:solidFill>
                  <a:srgbClr val="0D0D0D"/>
                </a:solidFill>
              </a:rPr>
              <a:t>worth</a:t>
            </a:r>
            <a:r>
              <a:rPr lang="tr-TR" dirty="0">
                <a:solidFill>
                  <a:srgbClr val="0D0D0D"/>
                </a:solidFill>
              </a:rPr>
              <a:t>? How </a:t>
            </a:r>
            <a:r>
              <a:rPr lang="tr-TR" dirty="0" err="1">
                <a:solidFill>
                  <a:srgbClr val="0D0D0D"/>
                </a:solidFill>
              </a:rPr>
              <a:t>many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families</a:t>
            </a:r>
            <a:r>
              <a:rPr lang="tr-TR" dirty="0">
                <a:solidFill>
                  <a:srgbClr val="0D0D0D"/>
                </a:solidFill>
              </a:rPr>
              <a:t>, </a:t>
            </a:r>
            <a:r>
              <a:rPr lang="tr-TR" dirty="0" err="1">
                <a:solidFill>
                  <a:srgbClr val="0D0D0D"/>
                </a:solidFill>
              </a:rPr>
              <a:t>ploughs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and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sheep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were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there</a:t>
            </a:r>
            <a:r>
              <a:rPr lang="tr-TR" dirty="0">
                <a:solidFill>
                  <a:srgbClr val="0D0D0D"/>
                </a:solidFill>
              </a:rPr>
              <a:t>?»  (p.25)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09FF13-C6F4-27C8-1D12-1BB8A75A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115976C-BA2E-BB54-AFD1-0F382EB0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A8E1F9D-0EA2-31A2-02EA-8D0D400E1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9145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E6F314-B5C3-F7CA-2E9D-04AAAC7E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Conflicts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Kingship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0C1210-A113-6C83-3B21-E0867F984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723644"/>
            <a:ext cx="9363456" cy="4398264"/>
          </a:xfrm>
        </p:spPr>
        <p:txBody>
          <a:bodyPr>
            <a:normAutofit fontScale="25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William I (William </a:t>
            </a:r>
            <a:r>
              <a:rPr lang="tr-TR" sz="5600" b="1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 Conqueror)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:</a:t>
            </a:r>
          </a:p>
          <a:p>
            <a:pPr algn="l">
              <a:buFont typeface="+mj-lt"/>
              <a:buAutoNum type="arabicPeriod"/>
            </a:pP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William II (William </a:t>
            </a:r>
            <a:r>
              <a:rPr lang="tr-TR" sz="5600" b="1" i="0" dirty="0" err="1">
                <a:solidFill>
                  <a:srgbClr val="0D0D0D"/>
                </a:solidFill>
                <a:effectLst/>
                <a:latin typeface="Söhne"/>
              </a:rPr>
              <a:t>Rufus</a:t>
            </a: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)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William II,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known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as William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Rufus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succeeded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father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William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Conqueror in 1087.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marked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conflicts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with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barons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William II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died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in a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hunting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accident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in 1100,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leading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accession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brother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, Henry I.</a:t>
            </a:r>
          </a:p>
          <a:p>
            <a:pPr algn="l">
              <a:buFont typeface="+mj-lt"/>
              <a:buAutoNum type="arabicPeriod"/>
            </a:pP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Henry I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Henry I,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youngest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son of William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Conqueror,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became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king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in 1100.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marked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efforts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consolidate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royal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power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establish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legal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reforms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Henry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I's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characterized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conflicts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with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siblings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rebellions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barons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sz="5600" b="1" i="0" dirty="0" err="1">
                <a:solidFill>
                  <a:srgbClr val="0D0D0D"/>
                </a:solidFill>
                <a:effectLst/>
                <a:latin typeface="Söhne"/>
              </a:rPr>
              <a:t>Stephen</a:t>
            </a: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sz="5600" b="1" i="0" dirty="0" err="1">
                <a:solidFill>
                  <a:srgbClr val="0D0D0D"/>
                </a:solidFill>
                <a:effectLst/>
                <a:latin typeface="Söhne"/>
              </a:rPr>
              <a:t>Blois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Stephen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Blois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, a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grandson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William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Conqueror,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seized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throne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in 1135.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marked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civil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war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conflict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with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Empress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Matilda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, Henry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I's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daughter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period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Stephen's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often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referred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Anarchy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due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widespread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lawlessness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disorder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sz="5600" b="1" i="0" dirty="0">
                <a:solidFill>
                  <a:srgbClr val="0D0D0D"/>
                </a:solidFill>
                <a:effectLst/>
                <a:latin typeface="Söhne"/>
              </a:rPr>
              <a:t>Henry II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Henry II,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son of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Empress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Matilda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became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king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in 1154.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characterized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reforms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including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development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common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law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establishment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royal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courts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Henry II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expanded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power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influence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monarchy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through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his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extensive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land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holdings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control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over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Angevin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5600" b="0" i="0" dirty="0" err="1">
                <a:solidFill>
                  <a:srgbClr val="0D0D0D"/>
                </a:solidFill>
                <a:effectLst/>
                <a:latin typeface="Söhne"/>
              </a:rPr>
              <a:t>Empire</a:t>
            </a:r>
            <a:r>
              <a:rPr lang="tr-TR" sz="56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562A25-54CC-FAC7-EB58-5919DB7E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4F09D34-67AB-9DF8-B816-76F0E2CBD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dirty="0"/>
              <a:t>presentation title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6749A4-662B-A82C-F6C6-4CACACCC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46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1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72" y="2815721"/>
            <a:ext cx="5868977" cy="1773555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Magna Carta</a:t>
            </a:r>
            <a:br>
              <a:rPr lang="en-GB" dirty="0"/>
            </a:br>
            <a:r>
              <a:rPr lang="en-GB" dirty="0"/>
              <a:t>          (1215)</a:t>
            </a:r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ohn Lackland (r. 1199-1216) | The Royal Family">
            <a:extLst>
              <a:ext uri="{FF2B5EF4-FFF2-40B4-BE49-F238E27FC236}">
                <a16:creationId xmlns:a16="http://schemas.microsoft.com/office/drawing/2014/main" id="{3525741E-5564-F920-E3FF-02219D4C9F8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7" r="14499" b="-1"/>
          <a:stretch/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0" name="Picture 4" descr="Richard Lionheart - The King Killed By A Boy">
            <a:extLst>
              <a:ext uri="{FF2B5EF4-FFF2-40B4-BE49-F238E27FC236}">
                <a16:creationId xmlns:a16="http://schemas.microsoft.com/office/drawing/2014/main" id="{0FEAFC65-DC6C-0DB1-AC86-9DE65A99577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6" r="15376" b="1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C05E29-C407-7301-30F1-0A0BE93DD7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E0D79-A3FE-6199-2371-167AC785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presentation title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FA3DF0C-2CAC-F342-53B3-1F32A4D9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en-GB" smtClean="0"/>
              <a:pPr rtl="0">
                <a:spcAft>
                  <a:spcPts val="600"/>
                </a:spcAft>
              </a:pPr>
              <a:t>11</a:t>
            </a:fld>
            <a:endParaRPr lang="en-GB"/>
          </a:p>
        </p:txBody>
      </p:sp>
      <p:sp>
        <p:nvSpPr>
          <p:cNvPr id="4105" name="Title 6">
            <a:extLst>
              <a:ext uri="{FF2B5EF4-FFF2-40B4-BE49-F238E27FC236}">
                <a16:creationId xmlns:a16="http://schemas.microsoft.com/office/drawing/2014/main" id="{BA5E2381-A2DB-4095-4407-F23EEC2E3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111" y="668391"/>
            <a:ext cx="5443729" cy="676656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 Richard Lionheart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BC633D2-9B19-FD5E-7836-59022F1A4F11}"/>
              </a:ext>
            </a:extLst>
          </p:cNvPr>
          <p:cNvSpPr txBox="1"/>
          <p:nvPr/>
        </p:nvSpPr>
        <p:spPr>
          <a:xfrm>
            <a:off x="7682300" y="896873"/>
            <a:ext cx="3527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John </a:t>
            </a:r>
            <a:r>
              <a:rPr lang="tr-TR" sz="2800" b="1" dirty="0" err="1"/>
              <a:t>Lackland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57367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CAAE0B-D291-2872-0CA3-C466A7E3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586CAB-D8A4-69F5-21D2-22B619749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symbol</a:t>
            </a:r>
            <a:r>
              <a:rPr lang="tr-TR" dirty="0"/>
              <a:t> of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freedom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history</a:t>
            </a:r>
            <a:r>
              <a:rPr lang="tr-TR" dirty="0"/>
              <a:t> of Britain </a:t>
            </a:r>
            <a:r>
              <a:rPr lang="tr-TR" dirty="0" err="1"/>
              <a:t>to</a:t>
            </a:r>
            <a:r>
              <a:rPr lang="tr-TR" dirty="0"/>
              <a:t> limit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powers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recognise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.</a:t>
            </a:r>
          </a:p>
          <a:p>
            <a:r>
              <a:rPr lang="tr-TR" dirty="0" err="1"/>
              <a:t>Originally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main </a:t>
            </a:r>
            <a:r>
              <a:rPr lang="tr-TR" dirty="0" err="1"/>
              <a:t>aim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sure John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his </a:t>
            </a:r>
            <a:r>
              <a:rPr lang="tr-TR" dirty="0" err="1"/>
              <a:t>rights</a:t>
            </a:r>
            <a:r>
              <a:rPr lang="tr-TR" dirty="0"/>
              <a:t> as </a:t>
            </a:r>
            <a:r>
              <a:rPr lang="tr-TR" dirty="0" err="1"/>
              <a:t>feudal</a:t>
            </a:r>
            <a:r>
              <a:rPr lang="tr-TR" dirty="0"/>
              <a:t> </a:t>
            </a:r>
            <a:r>
              <a:rPr lang="tr-TR" dirty="0" err="1"/>
              <a:t>lord</a:t>
            </a:r>
            <a:r>
              <a:rPr lang="tr-TR" dirty="0"/>
              <a:t>.</a:t>
            </a:r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in </a:t>
            </a:r>
            <a:r>
              <a:rPr lang="tr-TR" dirty="0" err="1"/>
              <a:t>vassal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/>
              <a:t>.</a:t>
            </a:r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57897A-A1EB-9E7D-C2F4-A15173A3C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6EC05F4-1D8C-A2B7-67B4-0D481EA3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19E1EE9-C594-8AB1-BD5A-9704E9920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289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823_TF11964407_Win32" id="{B93CAFD1-3682-48B9-AB4D-B17AE97EAEF6}" vid="{42E63F67-4AC8-49A2-8D09-A38E4C6451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1038</Words>
  <Application>Microsoft Macintosh PowerPoint</Application>
  <PresentationFormat>Geniş ekran</PresentationFormat>
  <Paragraphs>105</Paragraphs>
  <Slides>12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21" baseType="lpstr">
      <vt:lpstr>Arial</vt:lpstr>
      <vt:lpstr>Calibri</vt:lpstr>
      <vt:lpstr>Courier New</vt:lpstr>
      <vt:lpstr>Gill Sans Nova</vt:lpstr>
      <vt:lpstr>Gill Sans Nova Light</vt:lpstr>
      <vt:lpstr>proxima-nova</vt:lpstr>
      <vt:lpstr>Sagona Book</vt:lpstr>
      <vt:lpstr>Söhne</vt:lpstr>
      <vt:lpstr>Office Theme</vt:lpstr>
      <vt:lpstr>The Early Middle Ages</vt:lpstr>
      <vt:lpstr>agenda</vt:lpstr>
      <vt:lpstr>The Norman Conquest</vt:lpstr>
      <vt:lpstr>Consequences of the conquest</vt:lpstr>
      <vt:lpstr>FEUDALISM </vt:lpstr>
      <vt:lpstr>The Feudal System</vt:lpstr>
      <vt:lpstr>Vassal and homage</vt:lpstr>
      <vt:lpstr>Domesday Book</vt:lpstr>
      <vt:lpstr>Conflicts for the Kingship </vt:lpstr>
      <vt:lpstr>Magna Carta           (1215)</vt:lpstr>
      <vt:lpstr> Richard Lionheart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Early Middle Ages</dc:title>
  <dc:creator>Pelin Gölcük MİRZA</dc:creator>
  <cp:lastModifiedBy>Pelin Gölcük MİRZA</cp:lastModifiedBy>
  <cp:revision>3</cp:revision>
  <dcterms:created xsi:type="dcterms:W3CDTF">2024-03-11T07:28:20Z</dcterms:created>
  <dcterms:modified xsi:type="dcterms:W3CDTF">2024-03-12T08:47:06Z</dcterms:modified>
</cp:coreProperties>
</file>